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85" r:id="rId3"/>
    <p:sldId id="298" r:id="rId4"/>
    <p:sldId id="296" r:id="rId5"/>
    <p:sldId id="297" r:id="rId6"/>
    <p:sldId id="299" r:id="rId7"/>
    <p:sldId id="300" r:id="rId8"/>
    <p:sldId id="302" r:id="rId9"/>
    <p:sldId id="301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3" r:id="rId20"/>
    <p:sldId id="31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E63-3D9B-44D5-8B33-DE2B102A906A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5E6EC-C407-47DC-8343-2EA035BC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7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40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35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8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61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77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8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7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40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92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CD1E0-CD9F-4C6B-BAB0-87A0AF1CEC1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620F-9FF6-466E-A12F-9E3AA320E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 Формирование  естественнонаучной грамотности на уроках биологии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17180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Составила учитель биологии </a:t>
            </a:r>
          </a:p>
          <a:p>
            <a:pPr algn="r"/>
            <a:r>
              <a:rPr lang="ru-RU" dirty="0" smtClean="0"/>
              <a:t>МБОУ СШ №2 г. </a:t>
            </a:r>
            <a:r>
              <a:rPr lang="ru-RU" dirty="0" err="1" smtClean="0"/>
              <a:t>Няндома</a:t>
            </a:r>
            <a:r>
              <a:rPr lang="ru-RU" dirty="0" smtClean="0"/>
              <a:t> </a:t>
            </a:r>
          </a:p>
          <a:p>
            <a:pPr algn="r"/>
            <a:r>
              <a:rPr lang="ru-RU" dirty="0" smtClean="0"/>
              <a:t>Архангельской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399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опровержение- утверждение: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Грибы выделяют в особое царство, потому что они не похожи на царство растений и животных</a:t>
            </a:r>
          </a:p>
          <a:p>
            <a:r>
              <a:rPr lang="ru-RU" dirty="0"/>
              <a:t>2. У грибов в клетках есть хлорофилл, и это роднит царство грибов с растениями</a:t>
            </a:r>
          </a:p>
          <a:p>
            <a:pPr marL="0" indent="0">
              <a:buNone/>
            </a:pPr>
            <a:r>
              <a:rPr lang="ru-RU" dirty="0"/>
              <a:t>3. В клетках грибов есть хитин и гликоген</a:t>
            </a:r>
          </a:p>
          <a:p>
            <a:r>
              <a:rPr lang="ru-RU" dirty="0"/>
              <a:t>4. В клетках грибов  есть целлюлоза</a:t>
            </a:r>
          </a:p>
          <a:p>
            <a:r>
              <a:rPr lang="ru-RU" dirty="0"/>
              <a:t>5.Микрология – наука о грибах</a:t>
            </a:r>
          </a:p>
          <a:p>
            <a:r>
              <a:rPr lang="ru-RU" dirty="0"/>
              <a:t>6.  Грибы являются автотрофам</a:t>
            </a:r>
          </a:p>
          <a:p>
            <a:r>
              <a:rPr lang="ru-RU" dirty="0"/>
              <a:t>7. Грибы потребляют готовое органическое вещество</a:t>
            </a:r>
          </a:p>
          <a:p>
            <a:r>
              <a:rPr lang="ru-RU" dirty="0"/>
              <a:t>8. Грибы, так  же как и животные, имеют неограниченный рост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021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Б. Задания на формирование понимания изучаемого материала: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1. Приводить ассоциативные понятия  к термину</a:t>
            </a:r>
          </a:p>
          <a:p>
            <a:r>
              <a:rPr lang="ru-RU" sz="3600" dirty="0"/>
              <a:t>2. Прочитать словами символическую информацию</a:t>
            </a:r>
          </a:p>
          <a:p>
            <a:r>
              <a:rPr lang="ru-RU" sz="3600" dirty="0"/>
              <a:t>2. Перевести информацию из одной символической системы в другую  (текст в таблицу, рисунок в схему или таблицу и наоборот)</a:t>
            </a:r>
          </a:p>
          <a:p>
            <a:r>
              <a:rPr lang="ru-RU" sz="3600" dirty="0"/>
              <a:t>3. Составление собственных тестовых вопросов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76150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ассоциации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6171" y="0"/>
            <a:ext cx="6096000" cy="4057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71" y="2372271"/>
            <a:ext cx="57150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00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Создайте таблицу по рисунку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938" y="1375920"/>
            <a:ext cx="5184393" cy="43513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331" y="1375920"/>
            <a:ext cx="5913637" cy="49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2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Объясните рисунок: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4262" y="1528997"/>
            <a:ext cx="10388183" cy="436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55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Создайте рисунок: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Фотосинтез</a:t>
            </a:r>
          </a:p>
          <a:p>
            <a:r>
              <a:rPr lang="ru-RU" sz="5400" dirty="0"/>
              <a:t>Углекислый газ</a:t>
            </a:r>
          </a:p>
          <a:p>
            <a:r>
              <a:rPr lang="ru-RU" sz="5400" dirty="0"/>
              <a:t>Кислород</a:t>
            </a:r>
          </a:p>
          <a:p>
            <a:r>
              <a:rPr lang="ru-RU" sz="5400" dirty="0"/>
              <a:t>Дыхание</a:t>
            </a:r>
          </a:p>
          <a:p>
            <a:r>
              <a:rPr lang="ru-RU" sz="5400" dirty="0"/>
              <a:t>Органические вещества</a:t>
            </a:r>
          </a:p>
        </p:txBody>
      </p:sp>
    </p:spTree>
    <p:extLst>
      <p:ext uri="{BB962C8B-B14F-4D97-AF65-F5344CB8AC3E}">
        <p14:creationId xmlns:p14="http://schemas.microsoft.com/office/powerpoint/2010/main" val="3813921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В. Задания на формирование умений и навыков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/>
              <a:t>1. Найти биологические ошибки и исправьте их:</a:t>
            </a:r>
          </a:p>
          <a:p>
            <a:r>
              <a:rPr lang="ru-RU" sz="3200" dirty="0"/>
              <a:t>Плоды картофеля- клубни, содержат много крахмала. </a:t>
            </a:r>
          </a:p>
          <a:p>
            <a:r>
              <a:rPr lang="ru-RU" sz="3200" dirty="0"/>
              <a:t>На верхушке  основного побега  ландыша можно обнаружить корневой чехлик</a:t>
            </a:r>
          </a:p>
          <a:p>
            <a:r>
              <a:rPr lang="ru-RU" sz="3200" dirty="0"/>
              <a:t>  При пластическом обмене веществ в организмах образуется огромное количество энергии, которая идет на процессы жизнедеятельности</a:t>
            </a:r>
          </a:p>
          <a:p>
            <a:r>
              <a:rPr lang="ru-RU" sz="3200" dirty="0"/>
              <a:t>2. Выделение для себя полезные новые знания, которые пригодятся в жизни (  бактерии- антибиотики, заделка семян определенной глубины, умение выявить проблему и оказать первую помощь и сохранить жизнь)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511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Г. Задания  на развитие внимания: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/>
              <a:t>1. Продолжите предложенный текст ( рост, развитие, размножение…..)</a:t>
            </a:r>
          </a:p>
          <a:p>
            <a:r>
              <a:rPr lang="ru-RU" sz="4000" dirty="0"/>
              <a:t>2. Задайте вопросы по данному тексту или видеофрагменту</a:t>
            </a:r>
          </a:p>
          <a:p>
            <a:r>
              <a:rPr lang="ru-RU" sz="4000" dirty="0"/>
              <a:t>3. Найти ошибку в тексте</a:t>
            </a:r>
          </a:p>
          <a:p>
            <a:r>
              <a:rPr lang="ru-RU" sz="4000" dirty="0"/>
              <a:t>4. Дан  перечень понятий, расположить их в определенном порядке ( таксоны классификации)</a:t>
            </a:r>
          </a:p>
        </p:txBody>
      </p:sp>
    </p:spTree>
    <p:extLst>
      <p:ext uri="{BB962C8B-B14F-4D97-AF65-F5344CB8AC3E}">
        <p14:creationId xmlns:p14="http://schemas.microsoft.com/office/powerpoint/2010/main" val="3505880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ru-RU" dirty="0"/>
              <a:t>Д. задания на развитие мировоззрения: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/>
              <a:t>1. Подумайте, как человек может использовать на практике знание о влиянии света,  воды и температуры на живые организмы </a:t>
            </a:r>
          </a:p>
          <a:p>
            <a:r>
              <a:rPr lang="ru-RU" sz="3600" dirty="0"/>
              <a:t>3. Обоснуйте, почему нельзя употреблять в пищу  картофель, полежавший на свету?</a:t>
            </a:r>
          </a:p>
          <a:p>
            <a:r>
              <a:rPr lang="ru-RU" sz="3600" dirty="0"/>
              <a:t>4. Смоделируйте ситуацию, почему  все  живое погибнет, если на поверхность Земли  не будет поступать солнечный свет?</a:t>
            </a:r>
          </a:p>
          <a:p>
            <a:r>
              <a:rPr lang="ru-RU" sz="3600" dirty="0"/>
              <a:t>5.Почему возникает чувство голода</a:t>
            </a:r>
            <a:r>
              <a:rPr lang="ru-RU" sz="3600" dirty="0" smtClean="0"/>
              <a:t>?</a:t>
            </a:r>
          </a:p>
          <a:p>
            <a:r>
              <a:rPr lang="ru-RU" sz="3600" dirty="0" smtClean="0"/>
              <a:t>6. Практические работы по выращиванию гороха, плесени, опыт на примере </a:t>
            </a:r>
            <a:r>
              <a:rPr lang="ru-RU" sz="3600" smtClean="0"/>
              <a:t>прекращения фотосинтеза, 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41124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D9BA2-B32A-4BE7-8634-8E48C539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Учащиеся должны уметь: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788B2B-F570-426E-A2C9-76B421843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Интерпретировать информацию, отвечать на вопросы,</a:t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используя  неявно заданную информацию</a:t>
            </a:r>
          </a:p>
          <a:p>
            <a:pPr marL="514350" indent="-514350">
              <a:buAutoNum type="arabicPeriod"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Ориентироваться в содержании текста, отвечать на</a:t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вопросы, используя явно заданную в тексте</a:t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информацию. </a:t>
            </a:r>
          </a:p>
        </p:txBody>
      </p:sp>
    </p:spTree>
    <p:extLst>
      <p:ext uri="{BB962C8B-B14F-4D97-AF65-F5344CB8AC3E}">
        <p14:creationId xmlns:p14="http://schemas.microsoft.com/office/powerpoint/2010/main" val="405483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данной программе исследуется функциональная грамотность, которая имеет 6 направлений: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8780"/>
            <a:ext cx="10515600" cy="4318183"/>
          </a:xfrm>
        </p:spPr>
        <p:txBody>
          <a:bodyPr/>
          <a:lstStyle/>
          <a:p>
            <a:endParaRPr lang="ru-RU" dirty="0"/>
          </a:p>
          <a:p>
            <a:r>
              <a:rPr lang="ru-RU" sz="3600" dirty="0"/>
              <a:t>Читательская грамотность</a:t>
            </a:r>
          </a:p>
          <a:p>
            <a:r>
              <a:rPr lang="ru-RU" sz="3600" dirty="0"/>
              <a:t>Математическая грамотность</a:t>
            </a:r>
          </a:p>
          <a:p>
            <a:r>
              <a:rPr lang="ru-RU" sz="3600" dirty="0"/>
              <a:t>Естественнонаучная грамотность</a:t>
            </a:r>
          </a:p>
          <a:p>
            <a:r>
              <a:rPr lang="ru-RU" sz="3600" dirty="0"/>
              <a:t>Глобальные компетенции</a:t>
            </a:r>
          </a:p>
          <a:p>
            <a:r>
              <a:rPr lang="ru-RU" sz="3600" dirty="0"/>
              <a:t>Финансовая грамотность</a:t>
            </a:r>
          </a:p>
          <a:p>
            <a:r>
              <a:rPr lang="ru-RU" sz="3600" dirty="0"/>
              <a:t>Креативное мышление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83418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5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9449"/>
            <a:ext cx="10515600" cy="53375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5100" b="1" u="sng" dirty="0">
                <a:cs typeface="Times New Roman" panose="02020603050405020304" pitchFamily="18" charset="0"/>
              </a:rPr>
              <a:t>А</a:t>
            </a:r>
            <a:r>
              <a:rPr lang="ru-RU" sz="5100" b="1" u="sng" dirty="0" smtClean="0">
                <a:cs typeface="Times New Roman" panose="02020603050405020304" pitchFamily="18" charset="0"/>
              </a:rPr>
              <a:t>нализ работы </a:t>
            </a:r>
            <a:r>
              <a:rPr lang="ru-RU" sz="5100" dirty="0" smtClean="0">
                <a:cs typeface="Times New Roman" panose="02020603050405020304" pitchFamily="18" charset="0"/>
              </a:rPr>
              <a:t>показал, что у большинства учащихся сформированы умения владеть рядом общих приемов решения задач  ( от 60 до 73%), частично сформированы умение преобразовывать модели из одной знаковой системы в другую, установления соответствия и построение логических рассуждений  (  47% и 56% соответственно). Наибольшее  затруднение вызывают задания на интерпретацию и ответы на вопросы, используя неявно заданную информацию в тексте ( менее 50 %). Более 70% учащихся ориентируются в содержании текста, используя явно заданную информацию.</a:t>
            </a:r>
          </a:p>
          <a:p>
            <a:pPr marL="0" indent="0">
              <a:buNone/>
            </a:pPr>
            <a:r>
              <a:rPr lang="ru-RU" sz="5100" b="1" u="sng" dirty="0" smtClean="0">
                <a:cs typeface="Times New Roman" panose="02020603050405020304" pitchFamily="18" charset="0"/>
              </a:rPr>
              <a:t>Итоги работы: </a:t>
            </a:r>
            <a:r>
              <a:rPr lang="ru-RU" sz="5100" dirty="0" smtClean="0">
                <a:cs typeface="Times New Roman" panose="02020603050405020304" pitchFamily="18" charset="0"/>
              </a:rPr>
              <a:t>познавательные действия по работе с текстовой информацией  и чтению сформированы у учащихся недостаточно, планируется дальнейшая работа по формированию учебных универсальных действий с информационными текстовыми ресурсами. </a:t>
            </a:r>
            <a:endParaRPr lang="ru-RU" sz="51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1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100" dirty="0"/>
          </a:p>
          <a:p>
            <a:pPr marL="0" indent="0">
              <a:buNone/>
            </a:pPr>
            <a:endParaRPr lang="ru-RU" sz="5100" dirty="0" smtClean="0"/>
          </a:p>
          <a:p>
            <a:pPr marL="0" indent="0">
              <a:buNone/>
            </a:pPr>
            <a:r>
              <a:rPr lang="ru-RU" sz="5100" dirty="0" smtClean="0"/>
              <a:t> </a:t>
            </a: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55441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2808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Естественнонаучная грамотность – это способность учащихся использовать знания для понимания окружающего мира, в реальных жизненных ситуациях отбор проблем, которые могут быть решены с помощью научных методов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47933"/>
            <a:ext cx="10515600" cy="3029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1.понимать основные особенности естественнонаучного исследования;</a:t>
            </a:r>
          </a:p>
          <a:p>
            <a:pPr marL="0" indent="0">
              <a:buNone/>
            </a:pPr>
            <a:r>
              <a:rPr lang="ru-RU" sz="3200" dirty="0"/>
              <a:t>2.научно объяснять явления;</a:t>
            </a:r>
          </a:p>
          <a:p>
            <a:pPr marL="0" indent="0">
              <a:buNone/>
            </a:pPr>
            <a:r>
              <a:rPr lang="ru-RU" sz="3200" dirty="0"/>
              <a:t>3.интерпретировать данные и использовать научные доказательства для получения выводов и применять их  на практике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9286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Естественнонаучная грамотность на уроках биологии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4184"/>
            <a:ext cx="10515600" cy="4932779"/>
          </a:xfrm>
        </p:spPr>
        <p:txBody>
          <a:bodyPr>
            <a:normAutofit fontScale="92500" lnSpcReduction="10000"/>
          </a:bodyPr>
          <a:lstStyle/>
          <a:p>
            <a:r>
              <a:rPr lang="ru-RU" i="1" u="sng" dirty="0"/>
              <a:t>Проблема:</a:t>
            </a:r>
          </a:p>
          <a:p>
            <a:r>
              <a:rPr lang="ru-RU" dirty="0"/>
              <a:t>Чтобы использовать биологические знания, необходимо выработать </a:t>
            </a:r>
            <a:r>
              <a:rPr lang="ru-RU" dirty="0" err="1"/>
              <a:t>метапредметные</a:t>
            </a:r>
            <a:r>
              <a:rPr lang="ru-RU" dirty="0"/>
              <a:t> умения:</a:t>
            </a:r>
          </a:p>
          <a:p>
            <a:pPr marL="0" indent="0">
              <a:buNone/>
            </a:pPr>
            <a:r>
              <a:rPr lang="ru-RU" dirty="0"/>
              <a:t>1.работать с нетрадиционным заданием, </a:t>
            </a:r>
          </a:p>
          <a:p>
            <a:pPr marL="0" indent="0">
              <a:buNone/>
            </a:pPr>
            <a:r>
              <a:rPr lang="ru-RU" dirty="0"/>
              <a:t>2. работать с информацией, представленной в различных формах (текста, таблицы, диаграммы, схемы, рисунка, чертежа)</a:t>
            </a:r>
          </a:p>
          <a:p>
            <a:pPr marL="0" indent="0">
              <a:buNone/>
            </a:pPr>
            <a:r>
              <a:rPr lang="ru-RU" dirty="0"/>
              <a:t>3. отбирать информацию, если задача содержит избыточную информацию; привлекать информацию, использовать личный опыт</a:t>
            </a:r>
          </a:p>
          <a:p>
            <a:pPr marL="0" indent="0">
              <a:buNone/>
            </a:pPr>
            <a:r>
              <a:rPr lang="ru-RU" dirty="0"/>
              <a:t>4. моделировать ситуацию</a:t>
            </a:r>
          </a:p>
          <a:p>
            <a:pPr marL="0" indent="0">
              <a:buNone/>
            </a:pPr>
            <a:r>
              <a:rPr lang="ru-RU" dirty="0"/>
              <a:t>5. размышлять: использовать здравый смысл, перебор возможных вариантов, метод проб и ошибок</a:t>
            </a:r>
          </a:p>
          <a:p>
            <a:pPr marL="0" indent="0">
              <a:buNone/>
            </a:pPr>
            <a:r>
              <a:rPr lang="ru-RU" dirty="0"/>
              <a:t>6. представлять в словесной форме обоснование решения </a:t>
            </a:r>
          </a:p>
        </p:txBody>
      </p:sp>
    </p:spTree>
    <p:extLst>
      <p:ext uri="{BB962C8B-B14F-4D97-AF65-F5344CB8AC3E}">
        <p14:creationId xmlns:p14="http://schemas.microsoft.com/office/powerpoint/2010/main" val="429191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Развитие естественнонаучной грамотности через формирование умений, знаний и навыков, обеспечивающих успешность выпускников во взрослой жизни</a:t>
            </a:r>
          </a:p>
        </p:txBody>
      </p:sp>
    </p:spTree>
    <p:extLst>
      <p:ext uri="{BB962C8B-B14F-4D97-AF65-F5344CB8AC3E}">
        <p14:creationId xmlns:p14="http://schemas.microsoft.com/office/powerpoint/2010/main" val="220886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1. Научить применять ЗУН на уроках биологии</a:t>
            </a:r>
          </a:p>
          <a:p>
            <a:r>
              <a:rPr lang="ru-RU" sz="3200" dirty="0"/>
              <a:t>2. Уметь выявлять причины невысоких результатов естественнонаучной грамотности</a:t>
            </a:r>
          </a:p>
          <a:p>
            <a:r>
              <a:rPr lang="ru-RU" sz="3200" dirty="0"/>
              <a:t>3. Сформулировать систему требований к решению проблемы</a:t>
            </a:r>
          </a:p>
          <a:p>
            <a:r>
              <a:rPr lang="ru-RU" sz="3200" dirty="0"/>
              <a:t>4. Разработать содержание заданий, и основываясь на реальных жизненных ситуациях</a:t>
            </a:r>
          </a:p>
          <a:p>
            <a:r>
              <a:rPr lang="ru-RU" sz="3200" dirty="0"/>
              <a:t>5.</a:t>
            </a:r>
            <a:r>
              <a:rPr lang="ru-RU" sz="3200" dirty="0">
                <a:cs typeface="Times New Roman" panose="02020603050405020304" pitchFamily="18" charset="0"/>
              </a:rPr>
              <a:t> Выстраивать комплексную оценку предметных, </a:t>
            </a:r>
            <a:r>
              <a:rPr lang="ru-RU" sz="3200" dirty="0" err="1">
                <a:cs typeface="Times New Roman" panose="02020603050405020304" pitchFamily="18" charset="0"/>
              </a:rPr>
              <a:t>метапредметных</a:t>
            </a:r>
            <a:r>
              <a:rPr lang="ru-RU" sz="3200" dirty="0">
                <a:cs typeface="Times New Roman" panose="02020603050405020304" pitchFamily="18" charset="0"/>
              </a:rPr>
              <a:t>, личностных результатов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531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Перечень  </a:t>
            </a:r>
            <a:r>
              <a:rPr lang="ru-RU" dirty="0" err="1"/>
              <a:t>общеучебных</a:t>
            </a:r>
            <a:r>
              <a:rPr lang="ru-RU" dirty="0"/>
              <a:t> умений и навыков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133253"/>
              </p:ext>
            </p:extLst>
          </p:nvPr>
        </p:nvGraphicFramePr>
        <p:xfrm>
          <a:off x="838200" y="1319136"/>
          <a:ext cx="10515600" cy="5051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02609081"/>
                    </a:ext>
                  </a:extLst>
                </a:gridCol>
              </a:tblGrid>
              <a:tr h="721669">
                <a:tc>
                  <a:txBody>
                    <a:bodyPr/>
                    <a:lstStyle/>
                    <a:p>
                      <a:r>
                        <a:rPr lang="ru-RU" dirty="0"/>
                        <a:t>1. Составлять конспект, план, переводить одну графическую систему в другую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417575"/>
                  </a:ext>
                </a:extLst>
              </a:tr>
              <a:tr h="721669">
                <a:tc>
                  <a:txBody>
                    <a:bodyPr/>
                    <a:lstStyle/>
                    <a:p>
                      <a:r>
                        <a:rPr lang="ru-RU" dirty="0"/>
                        <a:t>2.  Сравнивать, объяснять, характеризовать объекты, явления, факты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78004"/>
                  </a:ext>
                </a:extLst>
              </a:tr>
              <a:tr h="721669">
                <a:tc>
                  <a:txBody>
                    <a:bodyPr/>
                    <a:lstStyle/>
                    <a:p>
                      <a:r>
                        <a:rPr lang="ru-RU" dirty="0"/>
                        <a:t>3. Видеть суть проблемы, анализировать факты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581462"/>
                  </a:ext>
                </a:extLst>
              </a:tr>
              <a:tr h="721669">
                <a:tc>
                  <a:txBody>
                    <a:bodyPr/>
                    <a:lstStyle/>
                    <a:p>
                      <a:r>
                        <a:rPr lang="ru-RU" dirty="0"/>
                        <a:t>4.</a:t>
                      </a:r>
                      <a:r>
                        <a:rPr lang="ru-RU" baseline="0" dirty="0"/>
                        <a:t> Понимать методы научных исследований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536095"/>
                  </a:ext>
                </a:extLst>
              </a:tr>
              <a:tr h="721669">
                <a:tc>
                  <a:txBody>
                    <a:bodyPr/>
                    <a:lstStyle/>
                    <a:p>
                      <a:r>
                        <a:rPr lang="ru-RU" dirty="0"/>
                        <a:t>5. Уметь описывать, объяснять и делать выводы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394560"/>
                  </a:ext>
                </a:extLst>
              </a:tr>
              <a:tr h="721669">
                <a:tc>
                  <a:txBody>
                    <a:bodyPr/>
                    <a:lstStyle/>
                    <a:p>
                      <a:r>
                        <a:rPr lang="ru-RU" dirty="0"/>
                        <a:t>6. Анализировать и выявлять особенности исследования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590162"/>
                  </a:ext>
                </a:extLst>
              </a:tr>
              <a:tr h="721669">
                <a:tc>
                  <a:txBody>
                    <a:bodyPr/>
                    <a:lstStyle/>
                    <a:p>
                      <a:r>
                        <a:rPr lang="ru-RU" dirty="0"/>
                        <a:t>7. Использовать полученные знания в жизненных  ситуациях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408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03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26403"/>
          </a:xfrm>
        </p:spPr>
        <p:txBody>
          <a:bodyPr>
            <a:normAutofit/>
          </a:bodyPr>
          <a:lstStyle/>
          <a:p>
            <a:r>
              <a:rPr lang="ru-RU" dirty="0"/>
              <a:t>Для развития естественнонаучной грамотности необходимо включать задания на развитие </a:t>
            </a:r>
            <a:r>
              <a:rPr lang="ru-RU" dirty="0" err="1"/>
              <a:t>метапредметных</a:t>
            </a:r>
            <a:r>
              <a:rPr lang="ru-RU" dirty="0"/>
              <a:t>  умений и навыков на каждом уроке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96261"/>
            <a:ext cx="10515600" cy="48070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736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А. Задания на формирование знания учебного материала: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1. Опровержение- утверждение</a:t>
            </a:r>
          </a:p>
          <a:p>
            <a:r>
              <a:rPr lang="ru-RU" sz="4800" dirty="0"/>
              <a:t>2. </a:t>
            </a:r>
            <a:r>
              <a:rPr lang="ru-RU" sz="4800" dirty="0" err="1"/>
              <a:t>Разбирание</a:t>
            </a:r>
            <a:r>
              <a:rPr lang="ru-RU" sz="4800" dirty="0"/>
              <a:t> текста на смысловые части и заголовок каждой из них</a:t>
            </a:r>
          </a:p>
          <a:p>
            <a:r>
              <a:rPr lang="ru-RU" sz="4800" dirty="0"/>
              <a:t>3. Ошибки в тексте</a:t>
            </a:r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02702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864</Words>
  <Application>Microsoft Office PowerPoint</Application>
  <PresentationFormat>Широкоэкранный</PresentationFormat>
  <Paragraphs>95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 Формирование  естественнонаучной грамотности на уроках биологии</vt:lpstr>
      <vt:lpstr>В данной программе исследуется функциональная грамотность, которая имеет 6 направлений:</vt:lpstr>
      <vt:lpstr>Естественнонаучная грамотность – это способность учащихся использовать знания для понимания окружающего мира, в реальных жизненных ситуациях отбор проблем, которые могут быть решены с помощью научных методов</vt:lpstr>
      <vt:lpstr>Естественнонаучная грамотность на уроках биологии</vt:lpstr>
      <vt:lpstr>Цель:  </vt:lpstr>
      <vt:lpstr>Задачи:</vt:lpstr>
      <vt:lpstr>Перечень  общеучебных умений и навыков</vt:lpstr>
      <vt:lpstr>Для развития естественнонаучной грамотности необходимо включать задания на развитие метапредметных  умений и навыков на каждом уроке</vt:lpstr>
      <vt:lpstr>А. Задания на формирование знания учебного материала:</vt:lpstr>
      <vt:lpstr>Пример опровержение- утверждение:</vt:lpstr>
      <vt:lpstr>Б. Задания на формирование понимания изучаемого материала:</vt:lpstr>
      <vt:lpstr>ассоциации</vt:lpstr>
      <vt:lpstr>Создайте таблицу по рисунку</vt:lpstr>
      <vt:lpstr>Объясните рисунок:</vt:lpstr>
      <vt:lpstr>Создайте рисунок:</vt:lpstr>
      <vt:lpstr>В. Задания на формирование умений и навыков </vt:lpstr>
      <vt:lpstr>Г. Задания  на развитие внимания:</vt:lpstr>
      <vt:lpstr>Д. задания на развитие мировоззрения:</vt:lpstr>
      <vt:lpstr>Учащиеся должны уметь: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научно-популярными текстами</dc:title>
  <dc:creator>mcko</dc:creator>
  <cp:lastModifiedBy>ирина</cp:lastModifiedBy>
  <cp:revision>56</cp:revision>
  <dcterms:created xsi:type="dcterms:W3CDTF">2020-07-07T10:38:36Z</dcterms:created>
  <dcterms:modified xsi:type="dcterms:W3CDTF">2024-05-16T09:27:07Z</dcterms:modified>
</cp:coreProperties>
</file>